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9" r:id="rId10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4.xml"/><Relationship Id="rId10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C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8A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 J2BL Enterprise Dorado y Plateado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228600"/>
            <a:ext cx="3108960" cy="1554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23560" y="402336"/>
            <a:ext cx="594360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5F8FC"/>
                </a:solidFill>
                <a:latin typeface="Aptos"/>
              </a:rPr>
              <a:t>Tecnología, energía y personas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23560" y="868680"/>
            <a:ext cx="585216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50" b="0" i="0">
                <a:solidFill>
                  <a:srgbClr val="ABBACE"/>
                </a:solidFill>
                <a:latin typeface="Aptos"/>
              </a:rPr>
              <a:t>Una empresa joven con visión de largo plazo: responsable, humana, transparente y preparada para crecer sin perder su identidad.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828800"/>
            <a:ext cx="3429000" cy="1874519"/>
          </a:xfrm>
          <a:prstGeom prst="roundRect">
            <a:avLst/>
          </a:prstGeom>
          <a:solidFill>
            <a:srgbClr val="0C1B34"/>
          </a:solidFill>
          <a:ln w="12700">
            <a:solidFill>
              <a:srgbClr val="233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029968"/>
            <a:ext cx="2971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FCC4A"/>
                </a:solidFill>
                <a:latin typeface="Aptos"/>
              </a:rPr>
              <a:t>ORIGEN Y PROPÓSITO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395728"/>
            <a:ext cx="288036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F5F8FC"/>
                </a:solidFill>
                <a:latin typeface="Aptos"/>
              </a:rPr>
              <a:t>J2BL Enterprise nace en 2026 con la ambición de integrar energía, tecnología e innovación para resolver problemas reales de empresas y particulares.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06240" y="1828800"/>
            <a:ext cx="3794760" cy="1874519"/>
          </a:xfrm>
          <a:prstGeom prst="roundRect">
            <a:avLst/>
          </a:prstGeom>
          <a:solidFill>
            <a:srgbClr val="0C1B34"/>
          </a:solidFill>
          <a:ln w="12700">
            <a:solidFill>
              <a:srgbClr val="233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029968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FCC4A"/>
                </a:solidFill>
                <a:latin typeface="Aptos"/>
              </a:rPr>
              <a:t>OBJETIVO CENTRAL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395728"/>
            <a:ext cx="324612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F5F8FC"/>
                </a:solidFill>
                <a:latin typeface="Aptos"/>
              </a:rPr>
              <a:t>Crear y dirigir una empresa responsable, humana y transparente, demostrando que existen otras formas de construir empresas: con coherencia, cumplimiento, cercanía y visión.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83879" y="1828800"/>
            <a:ext cx="3401568" cy="1874519"/>
          </a:xfrm>
          <a:prstGeom prst="roundRect">
            <a:avLst/>
          </a:prstGeom>
          <a:solidFill>
            <a:srgbClr val="0C1B34"/>
          </a:solidFill>
          <a:ln w="12700">
            <a:solidFill>
              <a:srgbClr val="233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0" y="2029968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FCC4A"/>
                </a:solidFill>
                <a:latin typeface="Aptos"/>
              </a:rPr>
              <a:t>FILOSOFÍA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412480" y="2468880"/>
            <a:ext cx="2697480" cy="329184"/>
          </a:xfrm>
          <a:prstGeom prst="roundRect">
            <a:avLst/>
          </a:prstGeom>
          <a:solidFill>
            <a:srgbClr val="122846"/>
          </a:solidFill>
          <a:ln w="12700">
            <a:solidFill>
              <a:srgbClr val="1228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03919" y="2532888"/>
            <a:ext cx="2514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3ACD8E"/>
                </a:solidFill>
                <a:latin typeface="Aptos"/>
              </a:rPr>
              <a:t>Personas primero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412480" y="2761488"/>
            <a:ext cx="2697480" cy="329184"/>
          </a:xfrm>
          <a:prstGeom prst="roundRect">
            <a:avLst/>
          </a:prstGeom>
          <a:solidFill>
            <a:srgbClr val="122846"/>
          </a:solidFill>
          <a:ln w="12700">
            <a:solidFill>
              <a:srgbClr val="1228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03919" y="2825496"/>
            <a:ext cx="2514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1BCCFF"/>
                </a:solidFill>
                <a:latin typeface="Aptos"/>
              </a:rPr>
              <a:t>Transparencia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0" y="3054096"/>
            <a:ext cx="2697480" cy="329184"/>
          </a:xfrm>
          <a:prstGeom prst="roundRect">
            <a:avLst/>
          </a:prstGeom>
          <a:solidFill>
            <a:srgbClr val="122846"/>
          </a:solidFill>
          <a:ln w="12700">
            <a:solidFill>
              <a:srgbClr val="1228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03919" y="3118104"/>
            <a:ext cx="2514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FFCC4A"/>
                </a:solidFill>
                <a:latin typeface="Aptos"/>
              </a:rPr>
              <a:t>Ética y cumplimiento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12480" y="3346704"/>
            <a:ext cx="2697480" cy="329184"/>
          </a:xfrm>
          <a:prstGeom prst="roundRect">
            <a:avLst/>
          </a:prstGeom>
          <a:solidFill>
            <a:srgbClr val="122846"/>
          </a:solidFill>
          <a:ln w="12700">
            <a:solidFill>
              <a:srgbClr val="1228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03919" y="3410712"/>
            <a:ext cx="2514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237EFF"/>
                </a:solidFill>
                <a:latin typeface="Aptos"/>
              </a:rPr>
              <a:t>Innovación útil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4005072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FCC4A"/>
                </a:solidFill>
                <a:latin typeface="Aptos"/>
              </a:rPr>
              <a:t>PROYECTOS ACTIVOS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" y="4370832"/>
            <a:ext cx="3291840" cy="1600200"/>
          </a:xfrm>
          <a:prstGeom prst="roundRect">
            <a:avLst/>
          </a:prstGeom>
          <a:solidFill>
            <a:srgbClr val="08101E"/>
          </a:solidFill>
          <a:ln w="12700">
            <a:solidFill>
              <a:srgbClr val="2D4B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532120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50" b="0" i="0">
                <a:solidFill>
                  <a:srgbClr val="ABBACE"/>
                </a:solidFill>
                <a:latin typeface="Aptos"/>
              </a:rPr>
              <a:t>Energía, eficiencia y gestión integral del suministro.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160520" y="4370832"/>
            <a:ext cx="3291840" cy="1600200"/>
          </a:xfrm>
          <a:prstGeom prst="roundRect">
            <a:avLst/>
          </a:prstGeom>
          <a:solidFill>
            <a:srgbClr val="020204"/>
          </a:solidFill>
          <a:ln w="12700">
            <a:solidFill>
              <a:srgbClr val="781E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Logotipo futurista J2BL Telecom con satél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025" y="4553712"/>
            <a:ext cx="1705973" cy="96012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370832" y="5532120"/>
            <a:ext cx="2880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50" b="0" i="0">
                <a:solidFill>
                  <a:srgbClr val="ABBACE"/>
                </a:solidFill>
                <a:latin typeface="Aptos"/>
              </a:rPr>
              <a:t>Telecomunicaciones: proyecto en fase de lanzamiento.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35240" y="4370832"/>
            <a:ext cx="3886200" cy="1600200"/>
          </a:xfrm>
          <a:prstGeom prst="roundRect">
            <a:avLst/>
          </a:prstGeom>
          <a:solidFill>
            <a:srgbClr val="F6F9FD"/>
          </a:solidFill>
          <a:ln w="12700">
            <a:solidFill>
              <a:srgbClr val="327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955279" y="5486400"/>
            <a:ext cx="324612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50" b="0" i="0">
                <a:solidFill>
                  <a:srgbClr val="30435C"/>
                </a:solidFill>
                <a:latin typeface="Aptos"/>
              </a:rPr>
              <a:t>iCRM / CRM-ERP propietario en desarrollo y beta operativa.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4360" y="6665976"/>
            <a:ext cx="10972800" cy="137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50" b="0" i="0">
                <a:solidFill>
                  <a:srgbClr val="ABBACE"/>
                </a:solidFill>
                <a:latin typeface="Aptos"/>
              </a:rPr>
              <a:t>J2BL Enterprise, S.L.  |  Presentación corporativa  |  2026</a:t>
            </a:r>
          </a:p>
        </p:txBody>
      </p:sp>
      <p:pic>
        <p:nvPicPr>
          <p:cNvPr id="35" name="Picture 34" descr="energy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1004" y="4450000"/>
            <a:ext cx="1687991" cy="950000"/>
          </a:xfrm>
          <a:prstGeom prst="rect">
            <a:avLst/>
          </a:prstGeom>
        </p:spPr>
      </p:pic>
      <p:pic>
        <p:nvPicPr>
          <p:cNvPr id="36" name="Picture 35" descr="zeus_logo_clea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0000" y="4510022"/>
            <a:ext cx="2800000" cy="8299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C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8A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406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5F8FC"/>
                </a:solidFill>
                <a:latin typeface="Aptos"/>
              </a:rPr>
              <a:t>Juan José Ruescas Mullor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77724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FFCC4A"/>
                </a:solidFill>
                <a:latin typeface="Aptos"/>
              </a:rPr>
              <a:t>CEO &amp; Founder  ·  J2BL Enterprise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9680" y="475488"/>
            <a:ext cx="2651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1" i="0">
                <a:solidFill>
                  <a:srgbClr val="1BCCFF"/>
                </a:solidFill>
                <a:latin typeface="Aptos"/>
              </a:rPr>
              <a:t>LIDERAR DESDE EL EJEMPLO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5486400" cy="4526280"/>
          </a:xfrm>
          <a:prstGeom prst="roundRect">
            <a:avLst/>
          </a:prstGeom>
          <a:solidFill>
            <a:srgbClr val="0B182E"/>
          </a:solidFill>
          <a:ln w="12700">
            <a:solidFill>
              <a:srgbClr val="233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664208"/>
            <a:ext cx="49377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CC4A"/>
                </a:solidFill>
                <a:latin typeface="Aptos"/>
              </a:rPr>
              <a:t>TRAYECTORIA Y PERFIL</a:t>
            </a:r>
          </a:p>
        </p:txBody>
      </p:sp>
      <p:sp>
        <p:nvSpPr>
          <p:cNvPr id="9" name="Rectangle 8"/>
          <p:cNvSpPr/>
          <p:nvPr/>
        </p:nvSpPr>
        <p:spPr>
          <a:xfrm>
            <a:off x="1143000" y="2148840"/>
            <a:ext cx="27432" cy="3246120"/>
          </a:xfrm>
          <a:prstGeom prst="rect">
            <a:avLst/>
          </a:prstGeom>
          <a:solidFill>
            <a:srgbClr val="237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14984" y="2057400"/>
            <a:ext cx="274320" cy="274320"/>
          </a:xfrm>
          <a:prstGeom prst="ellipse">
            <a:avLst/>
          </a:prstGeom>
          <a:solidFill>
            <a:srgbClr val="1BCCFF"/>
          </a:solidFill>
          <a:ln>
            <a:solidFill>
              <a:srgbClr val="060C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17320" y="2039112"/>
            <a:ext cx="431596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F5F8FC"/>
                </a:solidFill>
                <a:latin typeface="Aptos"/>
              </a:rPr>
              <a:t>Perfil técnico multidisciplinar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331720"/>
            <a:ext cx="4315968" cy="4846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70" b="0" i="0">
                <a:solidFill>
                  <a:srgbClr val="ABBACE"/>
                </a:solidFill>
                <a:latin typeface="Aptos"/>
              </a:rPr>
              <a:t>Sistemas, electrónica, microelectrónica, ciencias de la computación y robótica aplicada.</a:t>
            </a:r>
          </a:p>
        </p:txBody>
      </p:sp>
      <p:sp>
        <p:nvSpPr>
          <p:cNvPr id="13" name="Oval 12"/>
          <p:cNvSpPr/>
          <p:nvPr/>
        </p:nvSpPr>
        <p:spPr>
          <a:xfrm>
            <a:off x="1014984" y="2898648"/>
            <a:ext cx="274320" cy="274320"/>
          </a:xfrm>
          <a:prstGeom prst="ellipse">
            <a:avLst/>
          </a:prstGeom>
          <a:solidFill>
            <a:srgbClr val="1BCCFF"/>
          </a:solidFill>
          <a:ln>
            <a:solidFill>
              <a:srgbClr val="060C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880360"/>
            <a:ext cx="431596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F5F8FC"/>
                </a:solidFill>
                <a:latin typeface="Aptos"/>
              </a:rPr>
              <a:t>Más de una década en energía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172968"/>
            <a:ext cx="4315968" cy="4846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70" b="0" i="0">
                <a:solidFill>
                  <a:srgbClr val="ABBACE"/>
                </a:solidFill>
                <a:latin typeface="Aptos"/>
              </a:rPr>
              <a:t>Experiencia en desarrollo comercial, eficiencia energética, negociación, equipos y puestos de responsabilidad.</a:t>
            </a:r>
          </a:p>
        </p:txBody>
      </p:sp>
      <p:sp>
        <p:nvSpPr>
          <p:cNvPr id="16" name="Oval 15"/>
          <p:cNvSpPr/>
          <p:nvPr/>
        </p:nvSpPr>
        <p:spPr>
          <a:xfrm>
            <a:off x="1014984" y="3739896"/>
            <a:ext cx="274320" cy="274320"/>
          </a:xfrm>
          <a:prstGeom prst="ellipse">
            <a:avLst/>
          </a:prstGeom>
          <a:solidFill>
            <a:srgbClr val="1BCCFF"/>
          </a:solidFill>
          <a:ln>
            <a:solidFill>
              <a:srgbClr val="060C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17320" y="3721608"/>
            <a:ext cx="431596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F5F8FC"/>
                </a:solidFill>
                <a:latin typeface="Aptos"/>
              </a:rPr>
              <a:t>Constructor de proyectos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014215"/>
            <a:ext cx="4315968" cy="4846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70" b="0" i="0">
                <a:solidFill>
                  <a:srgbClr val="ABBACE"/>
                </a:solidFill>
                <a:latin typeface="Aptos"/>
              </a:rPr>
              <a:t>Visión empresarial orientada a convertir ideas y oportunidades en estructuras comerciales y tecnológicas reales.</a:t>
            </a:r>
          </a:p>
        </p:txBody>
      </p:sp>
      <p:sp>
        <p:nvSpPr>
          <p:cNvPr id="19" name="Oval 18"/>
          <p:cNvSpPr/>
          <p:nvPr/>
        </p:nvSpPr>
        <p:spPr>
          <a:xfrm>
            <a:off x="1014984" y="4581144"/>
            <a:ext cx="274320" cy="274320"/>
          </a:xfrm>
          <a:prstGeom prst="ellipse">
            <a:avLst/>
          </a:prstGeom>
          <a:solidFill>
            <a:srgbClr val="FFCC4A"/>
          </a:solidFill>
          <a:ln>
            <a:solidFill>
              <a:srgbClr val="060C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20" y="4562856"/>
            <a:ext cx="431596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F5F8FC"/>
                </a:solidFill>
                <a:latin typeface="Aptos"/>
              </a:rPr>
              <a:t>2026 · J2BL Enterprise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855464"/>
            <a:ext cx="4315968" cy="4846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70" b="0" i="0">
                <a:solidFill>
                  <a:srgbClr val="ABBACE"/>
                </a:solidFill>
                <a:latin typeface="Aptos"/>
              </a:rPr>
              <a:t>Fundador, administrador y CEO; impulsa J2BL Energy, J2BL Telecom y el desarrollo de ZeuS.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1417320"/>
            <a:ext cx="5166360" cy="2057400"/>
          </a:xfrm>
          <a:prstGeom prst="roundRect">
            <a:avLst/>
          </a:prstGeom>
          <a:solidFill>
            <a:srgbClr val="0D1D37"/>
          </a:solidFill>
          <a:ln w="12700">
            <a:solidFill>
              <a:srgbClr val="233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29400" y="1673352"/>
            <a:ext cx="461772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400" b="1" i="0">
                <a:solidFill>
                  <a:srgbClr val="FFCC4A"/>
                </a:solidFill>
                <a:latin typeface="Aptos"/>
              </a:rPr>
              <a:t>ENTUSIASTA. SOÑADOR. PERSEVERANTE.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12280" y="2148840"/>
            <a:ext cx="42519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300" b="1" i="1">
                <a:solidFill>
                  <a:srgbClr val="F5F8FC"/>
                </a:solidFill>
                <a:latin typeface="Aptos"/>
              </a:rPr>
              <a:t>“No me detengo hasta no ver alcanzados mis sueños.”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12280" y="2926080"/>
            <a:ext cx="4251960" cy="301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80" b="0" i="0">
                <a:solidFill>
                  <a:srgbClr val="ABBACE"/>
                </a:solidFill>
                <a:latin typeface="Aptos"/>
              </a:rPr>
              <a:t>La ambición no se entiende como atajo, sino como constancia, preparación y responsabilidad.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55080" y="3657600"/>
            <a:ext cx="5166360" cy="2286000"/>
          </a:xfrm>
          <a:prstGeom prst="roundRect">
            <a:avLst/>
          </a:prstGeom>
          <a:solidFill>
            <a:srgbClr val="0D1D37"/>
          </a:solidFill>
          <a:ln w="12700">
            <a:solidFill>
              <a:srgbClr val="233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29400" y="38862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1BCCFF"/>
                </a:solidFill>
                <a:latin typeface="Aptos"/>
              </a:rPr>
              <a:t>FORMA DE DIRIGIR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29400" y="4251960"/>
            <a:ext cx="4526280" cy="1417320"/>
          </a:xfrm>
          <a:prstGeom prst="rect">
            <a:avLst/>
          </a:prstGeom>
          <a:noFill/>
        </p:spPr>
        <p:txBody>
          <a:bodyPr wrap="square" lIns="18288" rIns="18288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Predicar con el ejemplo antes que exigir.</a:t>
            </a:r>
          </a:p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Acompañar, formar y guiar a las personas.</a:t>
            </a:r>
          </a:p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Crear una cultura de constancia y responsabilidad compartida.</a:t>
            </a:r>
          </a:p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Transparencia con clientes, colaboradores y equipo.</a:t>
            </a:r>
          </a:p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Cumplimiento normativo, protección de datos y trazabilidad como parte del diseño, no como añadido.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665976"/>
            <a:ext cx="10972800" cy="137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50" b="0" i="0">
                <a:solidFill>
                  <a:srgbClr val="ABBACE"/>
                </a:solidFill>
                <a:latin typeface="Aptos"/>
              </a:rPr>
              <a:t>J2BL Enterprise, S.L.  |  Liderazgo, personas y cultura  | 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B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58F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D21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71323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800" b="1">
                <a:solidFill>
                  <a:srgbClr val="F5F8FC"/>
                </a:solidFill>
              </a:defRPr>
            </a:pPr>
            <a:r>
              <a:t>Marcos Benavente Alonso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0">
                <a:solidFill>
                  <a:srgbClr val="B8C3D6"/>
                </a:solidFill>
              </a:defRPr>
            </a:pPr>
            <a:r>
              <a:t>Director Comercial, Marketing y Desarrollo de Negocio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343" y="411480"/>
            <a:ext cx="1218552" cy="685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40080" y="1600200"/>
            <a:ext cx="4572000" cy="3794760"/>
          </a:xfrm>
          <a:prstGeom prst="roundRect">
            <a:avLst/>
          </a:prstGeom>
          <a:solidFill>
            <a:srgbClr val="0D213B"/>
          </a:solidFill>
          <a:ln w="15240">
            <a:solidFill>
              <a:srgbClr val="2B4F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801368"/>
            <a:ext cx="41148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FFCD44"/>
                </a:solidFill>
              </a:defRPr>
            </a:pPr>
            <a:r>
              <a:t>PERFIL COMERCIAL Y TRAYECTORIA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258568"/>
            <a:ext cx="4114800" cy="2971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F5F8FC"/>
                </a:solidFill>
              </a:defRPr>
            </a:pPr>
            <a:r>
              <a:t>Perfil comercial orientado a resultados, relación de confianza y crecimiento sostenible.</a:t>
            </a:r>
          </a:p>
          <a:p>
            <a:pPr>
              <a:spcAft>
                <a:spcPts val="800"/>
              </a:spcAft>
              <a:defRPr sz="1400">
                <a:solidFill>
                  <a:srgbClr val="F5F8FC"/>
                </a:solidFill>
              </a:defRPr>
            </a:pPr>
            <a:r>
              <a:t>• Trayectoria profesional en asesoramiento comercial y desarrollo B2B.</a:t>
            </a:r>
          </a:p>
          <a:p>
            <a:pPr>
              <a:spcAft>
                <a:spcPts val="800"/>
              </a:spcAft>
              <a:defRPr sz="1400">
                <a:solidFill>
                  <a:srgbClr val="F5F8FC"/>
                </a:solidFill>
              </a:defRPr>
            </a:pPr>
            <a:r>
              <a:t>• Experiencia en dirección, coordinación y motivación de equipos comerciales.</a:t>
            </a:r>
          </a:p>
          <a:p>
            <a:pPr>
              <a:spcAft>
                <a:spcPts val="800"/>
              </a:spcAft>
              <a:defRPr sz="1400">
                <a:solidFill>
                  <a:srgbClr val="F5F8FC"/>
                </a:solidFill>
              </a:defRPr>
            </a:pPr>
            <a:r>
              <a:t>• Visión práctica: convertir oportunidades en actividad comercial medible.</a:t>
            </a:r>
          </a:p>
          <a:p>
            <a:pPr>
              <a:spcAft>
                <a:spcPts val="800"/>
              </a:spcAft>
              <a:defRPr sz="1400">
                <a:solidFill>
                  <a:srgbClr val="F5F8FC"/>
                </a:solidFill>
              </a:defRPr>
            </a:pPr>
            <a:r>
              <a:t>• Comunicación cercana, dinámica y orientada a crear relaciones duraderas.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32120" y="1600200"/>
            <a:ext cx="2788920" cy="3794760"/>
          </a:xfrm>
          <a:prstGeom prst="roundRect">
            <a:avLst/>
          </a:prstGeom>
          <a:solidFill>
            <a:srgbClr val="0D213B"/>
          </a:solidFill>
          <a:ln w="15240">
            <a:solidFill>
              <a:srgbClr val="2B4F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760720" y="1801368"/>
            <a:ext cx="23317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21D2FF"/>
                </a:solidFill>
              </a:defRPr>
            </a:pPr>
            <a:r>
              <a:t>2026 · INCORPORACIÓN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60720" y="2258568"/>
            <a:ext cx="2331720" cy="2971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F5F8FC"/>
                </a:solidFill>
              </a:defRPr>
            </a:pPr>
            <a:r>
              <a:t>Se une al proyecto J2BL para impulsar expansión comercial, marketing y desarrollo de negocio.</a:t>
            </a:r>
          </a:p>
          <a:p>
            <a:pPr>
              <a:spcAft>
                <a:spcPts val="600"/>
              </a:spcAft>
              <a:defRPr sz="1350">
                <a:solidFill>
                  <a:srgbClr val="F5F8FC"/>
                </a:solidFill>
              </a:defRPr>
            </a:pPr>
            <a:r>
              <a:t>• Entra a formar parte del accionariado de J2BL Enterprise.</a:t>
            </a:r>
          </a:p>
          <a:p>
            <a:pPr>
              <a:spcAft>
                <a:spcPts val="600"/>
              </a:spcAft>
              <a:defRPr sz="1350">
                <a:solidFill>
                  <a:srgbClr val="F5F8FC"/>
                </a:solidFill>
              </a:defRPr>
            </a:pPr>
            <a:r>
              <a:t>• Aporta visión comercial, energía operativa y cultura de equipo.</a:t>
            </a:r>
          </a:p>
          <a:p>
            <a:pPr>
              <a:spcAft>
                <a:spcPts val="600"/>
              </a:spcAft>
              <a:defRPr sz="1350">
                <a:solidFill>
                  <a:srgbClr val="F5F8FC"/>
                </a:solidFill>
              </a:defRPr>
            </a:pPr>
            <a:r>
              <a:t>• Comparte la filosofía J2BL: responsabilidad, transparencia y personas primero.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41080" y="1600200"/>
            <a:ext cx="2834640" cy="3794760"/>
          </a:xfrm>
          <a:prstGeom prst="roundRect">
            <a:avLst/>
          </a:prstGeom>
          <a:solidFill>
            <a:srgbClr val="102948"/>
          </a:solidFill>
          <a:ln w="15240">
            <a:solidFill>
              <a:srgbClr val="2B4F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15400" y="1828800"/>
            <a:ext cx="23317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42DC94"/>
                </a:solidFill>
              </a:defRPr>
            </a:pPr>
            <a:r>
              <a:t>FRASE QUE LO DEFINE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15400" y="2359152"/>
            <a:ext cx="233172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400" b="1">
                <a:solidFill>
                  <a:srgbClr val="F5F8FC"/>
                </a:solidFill>
              </a:defRPr>
            </a:pPr>
            <a:r>
              <a:t>“El futuro se construye hoy.”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15400" y="3794760"/>
            <a:ext cx="23317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500" b="0">
                <a:solidFill>
                  <a:srgbClr val="B8C3D6"/>
                </a:solidFill>
              </a:defRPr>
            </a:pPr>
            <a:r>
              <a:t>Joven, dinámico y alineado con una forma distinta de construir empresa.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736592"/>
            <a:ext cx="1005840" cy="5029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5800" y="5650992"/>
            <a:ext cx="10835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800" b="1">
                <a:solidFill>
                  <a:srgbClr val="F5F8FC"/>
                </a:solidFill>
              </a:defRPr>
            </a:pPr>
            <a:r>
              <a:t>Una dirección comercial que debe crecer con método, cercanía, constancia y cultura de equipo.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46520"/>
            <a:ext cx="109728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900" b="0">
                <a:solidFill>
                  <a:srgbClr val="B8C3D6"/>
                </a:solidFill>
              </a:defRPr>
            </a:pPr>
            <a:r>
              <a:t>J2BL Enterprise, S.L.  |  Dirección Comercial, Marketing y Desarrollo de Negocio  | 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C1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3" name="Picture 22" descr="j2bl_water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000" y="2150000"/>
            <a:ext cx="4300000" cy="4300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8A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47472"/>
            <a:ext cx="69494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F5F8FC"/>
                </a:solidFill>
                <a:latin typeface="Aptos"/>
              </a:rPr>
              <a:t>ZeuS: el sistema nervioso de J2BL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41248"/>
            <a:ext cx="8046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ABBACE"/>
                </a:solidFill>
                <a:latin typeface="Aptos"/>
              </a:rPr>
              <a:t>Un iCRM / CRM-ERP propio para convertir crecimiento, control y experiencia de cliente en un único ecosistema.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3931920" cy="4526280"/>
          </a:xfrm>
          <a:prstGeom prst="roundRect">
            <a:avLst/>
          </a:prstGeom>
          <a:solidFill>
            <a:srgbClr val="F5F8FC"/>
          </a:solidFill>
          <a:ln w="12700">
            <a:solidFill>
              <a:srgbClr val="30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ze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567" y="1536192"/>
            <a:ext cx="2540944" cy="4206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754880" y="1371600"/>
            <a:ext cx="3657600" cy="4526280"/>
          </a:xfrm>
          <a:prstGeom prst="roundRect">
            <a:avLst/>
          </a:prstGeom>
          <a:solidFill>
            <a:srgbClr val="0B182E"/>
          </a:solidFill>
          <a:ln w="12700">
            <a:solidFill>
              <a:srgbClr val="233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10912" y="1645920"/>
            <a:ext cx="315468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CC4A"/>
                </a:solidFill>
                <a:latin typeface="Aptos"/>
              </a:rPr>
              <a:t>BONDADES DE ZeuS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10912" y="2103120"/>
            <a:ext cx="3108960" cy="3291840"/>
          </a:xfrm>
          <a:prstGeom prst="rect">
            <a:avLst/>
          </a:prstGeom>
          <a:noFill/>
        </p:spPr>
        <p:txBody>
          <a:bodyPr wrap="square" lIns="18288" rIns="18288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Unifica comercial, contratación, BackOffice, facturación, cobros/pagos, tesorería, analítica y atención al cliente.</a:t>
            </a:r>
          </a:p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Trazabilidad completa: quién hace qué, cuándo y por qué.</a:t>
            </a:r>
          </a:p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Automatización de incidencias, SLA, renovaciones, comisiones, documentación y notificaciones.</a:t>
            </a:r>
          </a:p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Comparativas energéticas y catálogo comercial integrados para vender con datos.</a:t>
            </a:r>
          </a:p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Gobernanza, auditoría, RGPD/LOPDGDD y control de accesos desde el diseño.</a:t>
            </a:r>
          </a:p>
          <a:p>
            <a:pPr>
              <a:spcAft>
                <a:spcPts val="600"/>
              </a:spcAft>
            </a:pPr>
            <a:r>
              <a:rPr sz="1140">
                <a:solidFill>
                  <a:srgbClr val="F5F8FC"/>
                </a:solidFill>
                <a:latin typeface="Aptos"/>
              </a:rPr>
              <a:t>Arquitectura modular y escalable preparada para analítica avanzada e IA predictiva.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5440680"/>
            <a:ext cx="306324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80" b="1" i="0">
                <a:solidFill>
                  <a:srgbClr val="1BCCFF"/>
                </a:solidFill>
                <a:latin typeface="Aptos"/>
              </a:rPr>
              <a:t>Python · Django · PostgreSQL · Docker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95360" y="1371600"/>
            <a:ext cx="2971800" cy="4526280"/>
          </a:xfrm>
          <a:prstGeom prst="roundRect">
            <a:avLst/>
          </a:prstGeom>
          <a:solidFill>
            <a:srgbClr val="0C1B34"/>
          </a:solidFill>
          <a:ln w="12700">
            <a:solidFill>
              <a:srgbClr val="233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51392" y="1645920"/>
            <a:ext cx="25146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CC4A"/>
                </a:solidFill>
                <a:latin typeface="Aptos"/>
              </a:rPr>
              <a:t>HOY Y MAÑANA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69680" y="2029968"/>
            <a:ext cx="24231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3ACD8E"/>
                </a:solidFill>
                <a:latin typeface="Aptos"/>
              </a:rPr>
              <a:t>ACTIVOS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0" y="2322576"/>
            <a:ext cx="242316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F5F8FC"/>
                </a:solidFill>
                <a:latin typeface="Aptos"/>
              </a:rPr>
              <a:t>J2BL Energy</a:t>
            </a:r>
            <a:br/>
            <a:r>
              <a:rPr sz="1250" b="1" i="0">
                <a:solidFill>
                  <a:srgbClr val="F5F8FC"/>
                </a:solidFill>
                <a:latin typeface="Aptos"/>
              </a:rPr>
              <a:t>J2BL Telecom</a:t>
            </a:r>
            <a:br/>
            <a:r>
              <a:rPr sz="1250" b="1" i="0">
                <a:solidFill>
                  <a:srgbClr val="F5F8FC"/>
                </a:solidFill>
                <a:latin typeface="Aptos"/>
              </a:rPr>
              <a:t>ZeuS iCRM / ERP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0" y="3136392"/>
            <a:ext cx="24231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BCCFF"/>
                </a:solidFill>
                <a:latin typeface="Aptos"/>
              </a:rPr>
              <a:t>PRÓXIMOS PROYECTOS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69680" y="3438144"/>
            <a:ext cx="2423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ABBACE"/>
                </a:solidFill>
                <a:latin typeface="Aptos"/>
              </a:rPr>
              <a:t>Engineering · TECH · I.A.</a:t>
            </a:r>
            <a:br/>
            <a:r>
              <a:rPr sz="1150" b="0" i="0">
                <a:solidFill>
                  <a:srgbClr val="ABBACE"/>
                </a:solidFill>
                <a:latin typeface="Aptos"/>
              </a:rPr>
              <a:t>Robotic · Space</a:t>
            </a:r>
            <a:br/>
            <a:r>
              <a:rPr sz="1150" b="0" i="0">
                <a:solidFill>
                  <a:srgbClr val="ABBACE"/>
                </a:solidFill>
                <a:latin typeface="Aptos"/>
              </a:rPr>
              <a:t>Eventos · Music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0" y="4517136"/>
            <a:ext cx="24231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FFCC4A"/>
                </a:solidFill>
                <a:latin typeface="Aptos"/>
              </a:rPr>
              <a:t>EXPANSIÓN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0" y="4828032"/>
            <a:ext cx="2423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20" b="0" i="0">
                <a:solidFill>
                  <a:srgbClr val="F5F8FC"/>
                </a:solidFill>
                <a:latin typeface="Aptos"/>
              </a:rPr>
              <a:t>Consolidación nacional → expansión ibérica y europea → crecimiento internacional sostenible.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6099048"/>
            <a:ext cx="1056132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400" b="1" i="0">
                <a:solidFill>
                  <a:srgbClr val="F5F8FC"/>
                </a:solidFill>
                <a:latin typeface="Aptos"/>
              </a:rPr>
              <a:t>Crecer sí. Pero crecer con control, tecnología, cumplimiento, personas y una cultura que merezca la pena defender.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665976"/>
            <a:ext cx="10972800" cy="137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50" b="0" i="0">
                <a:solidFill>
                  <a:srgbClr val="ABBACE"/>
                </a:solidFill>
                <a:latin typeface="Aptos"/>
              </a:rPr>
              <a:t>J2BL Enterprise, S.L.  |  Proyecto, tecnología y expansión  |  2026</a:t>
            </a:r>
          </a:p>
        </p:txBody>
      </p:sp>
      <p:pic>
        <p:nvPicPr>
          <p:cNvPr id="22" name="Picture 21" descr="zeus_logo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430000"/>
            <a:ext cx="2091677" cy="6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